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p:regular r:id="rId36"/>
      <p:bold r:id="rId37"/>
      <p:italic r:id="rId38"/>
      <p:boldItalic r:id="rId39"/>
    </p:embeddedFont>
    <p:embeddedFont>
      <p:font typeface="Montserrat"/>
      <p:regular r:id="rId40"/>
      <p:bold r:id="rId41"/>
      <p:italic r:id="rId42"/>
      <p:boldItalic r:id="rId43"/>
    </p:embeddedFont>
    <p:embeddedFont>
      <p:font typeface="Merriweather"/>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20" Type="http://schemas.openxmlformats.org/officeDocument/2006/relationships/slide" Target="slides/slide15.xml"/><Relationship Id="rId42" Type="http://schemas.openxmlformats.org/officeDocument/2006/relationships/font" Target="fonts/Montserrat-italic.fntdata"/><Relationship Id="rId41" Type="http://schemas.openxmlformats.org/officeDocument/2006/relationships/font" Target="fonts/Montserrat-bold.fntdata"/><Relationship Id="rId22" Type="http://schemas.openxmlformats.org/officeDocument/2006/relationships/slide" Target="slides/slide17.xml"/><Relationship Id="rId44" Type="http://schemas.openxmlformats.org/officeDocument/2006/relationships/font" Target="fonts/Merriweather-regular.fntdata"/><Relationship Id="rId21" Type="http://schemas.openxmlformats.org/officeDocument/2006/relationships/slide" Target="slides/slide16.xml"/><Relationship Id="rId43" Type="http://schemas.openxmlformats.org/officeDocument/2006/relationships/font" Target="fonts/Montserrat-boldItalic.fntdata"/><Relationship Id="rId24" Type="http://schemas.openxmlformats.org/officeDocument/2006/relationships/slide" Target="slides/slide19.xml"/><Relationship Id="rId46" Type="http://schemas.openxmlformats.org/officeDocument/2006/relationships/font" Target="fonts/Merriweather-italic.fntdata"/><Relationship Id="rId23" Type="http://schemas.openxmlformats.org/officeDocument/2006/relationships/slide" Target="slides/slide18.xml"/><Relationship Id="rId45" Type="http://schemas.openxmlformats.org/officeDocument/2006/relationships/font" Target="fonts/Merriweather-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Merriweather-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b6c74b12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b6c74b12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3b6c74b12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b6c74b12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b6c74b12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b6c74b12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b6c74b12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b6c74b12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3b6c74b12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b6c74b12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3b6c74b12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b6c74b12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3b6c74b12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b6c74b12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3b6c74b12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b6c74b12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b6c74b12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b6c74b12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3b6c74b12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b6c74b12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3b6c74b12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b6c74b12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3b6c74b12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b6c74b12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3b6c74b12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b6c74b12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3b6c74b12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b6c74b12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3b6c74b12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b6c74b12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3b6c74b12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b6c74b12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b6c74b12d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b6c74b12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3b6c74b12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b6c74b12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b6c74b12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b6c74b12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60" name="Shape 60"/>
        <p:cNvGrpSpPr/>
        <p:nvPr/>
      </p:nvGrpSpPr>
      <p:grpSpPr>
        <a:xfrm>
          <a:off x="0" y="0"/>
          <a:ext cx="0" cy="0"/>
          <a:chOff x="0" y="0"/>
          <a:chExt cx="0" cy="0"/>
        </a:xfrm>
      </p:grpSpPr>
      <p:pic>
        <p:nvPicPr>
          <p:cNvPr descr="Side view of hands writing in a notebook at a cafe" id="61" name="Google Shape;61;p13"/>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62" name="Google Shape;62;p13"/>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13"/>
          <p:cNvGrpSpPr/>
          <p:nvPr/>
        </p:nvGrpSpPr>
        <p:grpSpPr>
          <a:xfrm>
            <a:off x="830392" y="1191256"/>
            <a:ext cx="745763" cy="45826"/>
            <a:chOff x="4580561" y="2589004"/>
            <a:chExt cx="1064464" cy="25200"/>
          </a:xfrm>
        </p:grpSpPr>
        <p:sp>
          <p:nvSpPr>
            <p:cNvPr id="64" name="Google Shape;64;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3"/>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67" name="Google Shape;67;p13"/>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68" name="Google Shape;68;p13"/>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9" name="Google Shape;69;p13"/>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70" name="Shape 70"/>
        <p:cNvGrpSpPr/>
        <p:nvPr/>
      </p:nvGrpSpPr>
      <p:grpSpPr>
        <a:xfrm>
          <a:off x="0" y="0"/>
          <a:ext cx="0" cy="0"/>
          <a:chOff x="0" y="0"/>
          <a:chExt cx="0" cy="0"/>
        </a:xfrm>
      </p:grpSpPr>
      <p:pic>
        <p:nvPicPr>
          <p:cNvPr id="71" name="Google Shape;71;p14"/>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72" name="Google Shape;72;p14"/>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 name="Google Shape;73;p14"/>
          <p:cNvGrpSpPr/>
          <p:nvPr/>
        </p:nvGrpSpPr>
        <p:grpSpPr>
          <a:xfrm>
            <a:off x="830392" y="1191256"/>
            <a:ext cx="745763" cy="45826"/>
            <a:chOff x="4580561" y="2589004"/>
            <a:chExt cx="1064464" cy="25200"/>
          </a:xfrm>
        </p:grpSpPr>
        <p:sp>
          <p:nvSpPr>
            <p:cNvPr id="74" name="Google Shape;74;p14"/>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4"/>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77" name="Google Shape;77;p14"/>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78" name="Google Shape;78;p14"/>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9" name="Google Shape;79;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drive.google.com/file/d/1E9LjuSeIxbdFK3ps6CF7RUGnQ168y8IF/view" TargetMode="Externa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descr="Open Chromebook laptop computer" id="84" name="Google Shape;84;p15"/>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sp>
        <p:nvSpPr>
          <p:cNvPr id="85" name="Google Shape;85;p15"/>
          <p:cNvSpPr txBox="1"/>
          <p:nvPr>
            <p:ph type="ctrTitle"/>
          </p:nvPr>
        </p:nvSpPr>
        <p:spPr>
          <a:xfrm>
            <a:off x="644000" y="1313850"/>
            <a:ext cx="45372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Project</a:t>
            </a:r>
            <a:endParaRPr sz="3900"/>
          </a:p>
          <a:p>
            <a:pPr indent="0" lvl="0" marL="0" rtl="0" algn="l">
              <a:spcBef>
                <a:spcPts val="0"/>
              </a:spcBef>
              <a:spcAft>
                <a:spcPts val="0"/>
              </a:spcAft>
              <a:buNone/>
            </a:pPr>
            <a:r>
              <a:rPr lang="en" sz="3900"/>
              <a:t>Practice</a:t>
            </a:r>
            <a:r>
              <a:rPr lang="en" sz="3900">
                <a:solidFill>
                  <a:schemeClr val="dk1"/>
                </a:solidFill>
              </a:rPr>
              <a:t>Real.com</a:t>
            </a:r>
            <a:endParaRPr sz="3900">
              <a:solidFill>
                <a:schemeClr val="dk1"/>
              </a:solidFill>
            </a:endParaRPr>
          </a:p>
        </p:txBody>
      </p:sp>
      <p:sp>
        <p:nvSpPr>
          <p:cNvPr id="86" name="Google Shape;86;p15"/>
          <p:cNvSpPr txBox="1"/>
          <p:nvPr>
            <p:ph idx="1" type="subTitle"/>
          </p:nvPr>
        </p:nvSpPr>
        <p:spPr>
          <a:xfrm>
            <a:off x="729600" y="2837663"/>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 and </a:t>
            </a:r>
            <a:endParaRPr/>
          </a:p>
          <a:p>
            <a:pPr indent="0" lvl="0" marL="0" rtl="0" algn="l">
              <a:spcBef>
                <a:spcPts val="0"/>
              </a:spcBef>
              <a:spcAft>
                <a:spcPts val="0"/>
              </a:spcAft>
              <a:buNone/>
            </a:pPr>
            <a:r>
              <a:rPr lang="en"/>
              <a:t>solution proposal</a:t>
            </a:r>
            <a:endParaRPr/>
          </a:p>
        </p:txBody>
      </p:sp>
      <p:pic>
        <p:nvPicPr>
          <p:cNvPr id="87" name="Google Shape;87;p15"/>
          <p:cNvPicPr preferRelativeResize="0"/>
          <p:nvPr/>
        </p:nvPicPr>
        <p:blipFill>
          <a:blip r:embed="rId4">
            <a:alphaModFix/>
          </a:blip>
          <a:stretch>
            <a:fillRect/>
          </a:stretch>
        </p:blipFill>
        <p:spPr>
          <a:xfrm>
            <a:off x="5181200" y="1656375"/>
            <a:ext cx="3474173" cy="1954225"/>
          </a:xfrm>
          <a:prstGeom prst="rect">
            <a:avLst/>
          </a:prstGeom>
          <a:noFill/>
          <a:ln>
            <a:noFill/>
          </a:ln>
        </p:spPr>
      </p:pic>
      <p:pic>
        <p:nvPicPr>
          <p:cNvPr descr="Portrait-oriented black smaptphone" id="88" name="Google Shape;88;p15"/>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pic>
        <p:nvPicPr>
          <p:cNvPr id="89" name="Google Shape;89;p15"/>
          <p:cNvPicPr preferRelativeResize="0"/>
          <p:nvPr/>
        </p:nvPicPr>
        <p:blipFill rotWithShape="1">
          <a:blip r:embed="rId6">
            <a:alphaModFix/>
          </a:blip>
          <a:srcRect b="3157" l="0" r="23283" t="0"/>
          <a:stretch/>
        </p:blipFill>
        <p:spPr>
          <a:xfrm>
            <a:off x="8285375" y="2336750"/>
            <a:ext cx="858625" cy="18259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44" name="Shape 144"/>
        <p:cNvGrpSpPr/>
        <p:nvPr/>
      </p:nvGrpSpPr>
      <p:grpSpPr>
        <a:xfrm>
          <a:off x="0" y="0"/>
          <a:ext cx="0" cy="0"/>
          <a:chOff x="0" y="0"/>
          <a:chExt cx="0" cy="0"/>
        </a:xfrm>
      </p:grpSpPr>
      <p:sp>
        <p:nvSpPr>
          <p:cNvPr id="145" name="Google Shape;145;p24"/>
          <p:cNvSpPr txBox="1"/>
          <p:nvPr/>
        </p:nvSpPr>
        <p:spPr>
          <a:xfrm>
            <a:off x="176800" y="3913800"/>
            <a:ext cx="8631300" cy="12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ontserrat"/>
                <a:ea typeface="Montserrat"/>
                <a:cs typeface="Montserrat"/>
                <a:sym typeface="Montserrat"/>
              </a:rPr>
              <a:t>/</a:t>
            </a:r>
            <a:r>
              <a:rPr lang="en" sz="1800">
                <a:solidFill>
                  <a:srgbClr val="FFFFFF"/>
                </a:solidFill>
                <a:latin typeface="Montserrat"/>
                <a:ea typeface="Montserrat"/>
                <a:cs typeface="Montserrat"/>
                <a:sym typeface="Montserrat"/>
              </a:rPr>
              <a:t>explore or /explore/:tag</a:t>
            </a:r>
            <a:endParaRPr sz="18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800">
                <a:solidFill>
                  <a:srgbClr val="FFFFFF"/>
                </a:solidFill>
                <a:latin typeface="Montserrat"/>
                <a:ea typeface="Montserrat"/>
                <a:cs typeface="Montserrat"/>
                <a:sym typeface="Montserrat"/>
              </a:rPr>
              <a:t>Task feed for all users</a:t>
            </a:r>
            <a:endParaRPr sz="18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800">
                <a:solidFill>
                  <a:srgbClr val="FFFFFF"/>
                </a:solidFill>
                <a:latin typeface="Montserrat"/>
                <a:ea typeface="Montserrat"/>
                <a:cs typeface="Montserrat"/>
                <a:sym typeface="Montserrat"/>
              </a:rPr>
              <a:t>public</a:t>
            </a:r>
            <a:endParaRPr sz="1800">
              <a:solidFill>
                <a:srgbClr val="FFFFFF"/>
              </a:solidFill>
              <a:latin typeface="Montserrat"/>
              <a:ea typeface="Montserrat"/>
              <a:cs typeface="Montserrat"/>
              <a:sym typeface="Montserrat"/>
            </a:endParaRPr>
          </a:p>
        </p:txBody>
      </p:sp>
      <p:pic>
        <p:nvPicPr>
          <p:cNvPr descr="Open Chromebook laptop computer" id="146" name="Google Shape;146;p24"/>
          <p:cNvPicPr preferRelativeResize="0"/>
          <p:nvPr/>
        </p:nvPicPr>
        <p:blipFill rotWithShape="1">
          <a:blip r:embed="rId3">
            <a:alphaModFix/>
          </a:blip>
          <a:srcRect b="0" l="0" r="3344" t="0"/>
          <a:stretch/>
        </p:blipFill>
        <p:spPr>
          <a:xfrm>
            <a:off x="1182425" y="0"/>
            <a:ext cx="6620050" cy="4118150"/>
          </a:xfrm>
          <a:prstGeom prst="rect">
            <a:avLst/>
          </a:prstGeom>
          <a:noFill/>
          <a:ln>
            <a:noFill/>
          </a:ln>
        </p:spPr>
      </p:pic>
      <p:pic>
        <p:nvPicPr>
          <p:cNvPr id="147" name="Google Shape;147;p24"/>
          <p:cNvPicPr preferRelativeResize="0"/>
          <p:nvPr/>
        </p:nvPicPr>
        <p:blipFill>
          <a:blip r:embed="rId4">
            <a:alphaModFix/>
          </a:blip>
          <a:stretch>
            <a:fillRect/>
          </a:stretch>
        </p:blipFill>
        <p:spPr>
          <a:xfrm>
            <a:off x="1957600" y="255175"/>
            <a:ext cx="5228798" cy="2941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51" name="Shape 151"/>
        <p:cNvGrpSpPr/>
        <p:nvPr/>
      </p:nvGrpSpPr>
      <p:grpSpPr>
        <a:xfrm>
          <a:off x="0" y="0"/>
          <a:ext cx="0" cy="0"/>
          <a:chOff x="0" y="0"/>
          <a:chExt cx="0" cy="0"/>
        </a:xfrm>
      </p:grpSpPr>
      <p:sp>
        <p:nvSpPr>
          <p:cNvPr id="152" name="Google Shape;152;p25"/>
          <p:cNvSpPr txBox="1"/>
          <p:nvPr/>
        </p:nvSpPr>
        <p:spPr>
          <a:xfrm>
            <a:off x="176800" y="3913800"/>
            <a:ext cx="8631300" cy="12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ontserrat"/>
                <a:ea typeface="Montserrat"/>
                <a:cs typeface="Montserrat"/>
                <a:sym typeface="Montserrat"/>
              </a:rPr>
              <a:t>/browse</a:t>
            </a:r>
            <a:endParaRPr sz="18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800">
                <a:solidFill>
                  <a:srgbClr val="FFFFFF"/>
                </a:solidFill>
                <a:latin typeface="Montserrat"/>
                <a:ea typeface="Montserrat"/>
                <a:cs typeface="Montserrat"/>
                <a:sym typeface="Montserrat"/>
              </a:rPr>
              <a:t>Search tag etc</a:t>
            </a:r>
            <a:endParaRPr sz="1800">
              <a:solidFill>
                <a:srgbClr val="FFFFFF"/>
              </a:solidFill>
              <a:latin typeface="Montserrat"/>
              <a:ea typeface="Montserrat"/>
              <a:cs typeface="Montserrat"/>
              <a:sym typeface="Montserrat"/>
            </a:endParaRPr>
          </a:p>
        </p:txBody>
      </p:sp>
      <p:pic>
        <p:nvPicPr>
          <p:cNvPr descr="Open Chromebook laptop computer" id="153" name="Google Shape;153;p25"/>
          <p:cNvPicPr preferRelativeResize="0"/>
          <p:nvPr/>
        </p:nvPicPr>
        <p:blipFill rotWithShape="1">
          <a:blip r:embed="rId3">
            <a:alphaModFix/>
          </a:blip>
          <a:srcRect b="0" l="0" r="3344" t="0"/>
          <a:stretch/>
        </p:blipFill>
        <p:spPr>
          <a:xfrm>
            <a:off x="1182425" y="0"/>
            <a:ext cx="6620050" cy="4118150"/>
          </a:xfrm>
          <a:prstGeom prst="rect">
            <a:avLst/>
          </a:prstGeom>
          <a:noFill/>
          <a:ln>
            <a:noFill/>
          </a:ln>
        </p:spPr>
      </p:pic>
      <p:pic>
        <p:nvPicPr>
          <p:cNvPr id="154" name="Google Shape;154;p25"/>
          <p:cNvPicPr preferRelativeResize="0"/>
          <p:nvPr/>
        </p:nvPicPr>
        <p:blipFill>
          <a:blip r:embed="rId4">
            <a:alphaModFix/>
          </a:blip>
          <a:stretch>
            <a:fillRect/>
          </a:stretch>
        </p:blipFill>
        <p:spPr>
          <a:xfrm>
            <a:off x="1919263" y="334225"/>
            <a:ext cx="5305474" cy="29843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58" name="Shape 158"/>
        <p:cNvGrpSpPr/>
        <p:nvPr/>
      </p:nvGrpSpPr>
      <p:grpSpPr>
        <a:xfrm>
          <a:off x="0" y="0"/>
          <a:ext cx="0" cy="0"/>
          <a:chOff x="0" y="0"/>
          <a:chExt cx="0" cy="0"/>
        </a:xfrm>
      </p:grpSpPr>
      <p:sp>
        <p:nvSpPr>
          <p:cNvPr id="159" name="Google Shape;159;p26"/>
          <p:cNvSpPr txBox="1"/>
          <p:nvPr/>
        </p:nvSpPr>
        <p:spPr>
          <a:xfrm>
            <a:off x="176800" y="3913800"/>
            <a:ext cx="8631300" cy="12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ontserrat"/>
                <a:ea typeface="Montserrat"/>
                <a:cs typeface="Montserrat"/>
                <a:sym typeface="Montserrat"/>
              </a:rPr>
              <a:t>/task/:id</a:t>
            </a:r>
            <a:endParaRPr sz="18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800">
                <a:solidFill>
                  <a:srgbClr val="FFFFFF"/>
                </a:solidFill>
                <a:latin typeface="Montserrat"/>
                <a:ea typeface="Montserrat"/>
                <a:cs typeface="Montserrat"/>
                <a:sym typeface="Montserrat"/>
              </a:rPr>
              <a:t>Task detail</a:t>
            </a:r>
            <a:endParaRPr sz="18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1800">
              <a:solidFill>
                <a:srgbClr val="FFFFFF"/>
              </a:solidFill>
              <a:latin typeface="Montserrat"/>
              <a:ea typeface="Montserrat"/>
              <a:cs typeface="Montserrat"/>
              <a:sym typeface="Montserrat"/>
            </a:endParaRPr>
          </a:p>
        </p:txBody>
      </p:sp>
      <p:pic>
        <p:nvPicPr>
          <p:cNvPr descr="Open Chromebook laptop computer" id="160" name="Google Shape;160;p26"/>
          <p:cNvPicPr preferRelativeResize="0"/>
          <p:nvPr/>
        </p:nvPicPr>
        <p:blipFill rotWithShape="1">
          <a:blip r:embed="rId3">
            <a:alphaModFix/>
          </a:blip>
          <a:srcRect b="0" l="0" r="3344" t="0"/>
          <a:stretch/>
        </p:blipFill>
        <p:spPr>
          <a:xfrm>
            <a:off x="1261975" y="0"/>
            <a:ext cx="6620050" cy="4118150"/>
          </a:xfrm>
          <a:prstGeom prst="rect">
            <a:avLst/>
          </a:prstGeom>
          <a:noFill/>
          <a:ln>
            <a:noFill/>
          </a:ln>
        </p:spPr>
      </p:pic>
      <p:pic>
        <p:nvPicPr>
          <p:cNvPr id="161" name="Google Shape;161;p26"/>
          <p:cNvPicPr preferRelativeResize="0"/>
          <p:nvPr/>
        </p:nvPicPr>
        <p:blipFill>
          <a:blip r:embed="rId4">
            <a:alphaModFix/>
          </a:blip>
          <a:stretch>
            <a:fillRect/>
          </a:stretch>
        </p:blipFill>
        <p:spPr>
          <a:xfrm>
            <a:off x="1952525" y="390700"/>
            <a:ext cx="5328773" cy="29974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65" name="Shape 165"/>
        <p:cNvGrpSpPr/>
        <p:nvPr/>
      </p:nvGrpSpPr>
      <p:grpSpPr>
        <a:xfrm>
          <a:off x="0" y="0"/>
          <a:ext cx="0" cy="0"/>
          <a:chOff x="0" y="0"/>
          <a:chExt cx="0" cy="0"/>
        </a:xfrm>
      </p:grpSpPr>
      <p:sp>
        <p:nvSpPr>
          <p:cNvPr id="166" name="Google Shape;166;p27"/>
          <p:cNvSpPr txBox="1"/>
          <p:nvPr/>
        </p:nvSpPr>
        <p:spPr>
          <a:xfrm>
            <a:off x="176800" y="3913800"/>
            <a:ext cx="8631300" cy="12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ontserrat"/>
                <a:ea typeface="Montserrat"/>
                <a:cs typeface="Montserrat"/>
                <a:sym typeface="Montserrat"/>
              </a:rPr>
              <a:t>/task-submit/:id</a:t>
            </a:r>
            <a:endParaRPr sz="18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800">
                <a:solidFill>
                  <a:srgbClr val="FFFFFF"/>
                </a:solidFill>
                <a:latin typeface="Montserrat"/>
                <a:ea typeface="Montserrat"/>
                <a:cs typeface="Montserrat"/>
                <a:sym typeface="Montserrat"/>
              </a:rPr>
              <a:t>Post a </a:t>
            </a:r>
            <a:r>
              <a:rPr lang="en" sz="1800">
                <a:solidFill>
                  <a:srgbClr val="FFFFFF"/>
                </a:solidFill>
                <a:latin typeface="Montserrat"/>
                <a:ea typeface="Montserrat"/>
                <a:cs typeface="Montserrat"/>
                <a:sym typeface="Montserrat"/>
              </a:rPr>
              <a:t>solution</a:t>
            </a:r>
            <a:r>
              <a:rPr lang="en" sz="1800">
                <a:solidFill>
                  <a:srgbClr val="FFFFFF"/>
                </a:solidFill>
                <a:latin typeface="Montserrat"/>
                <a:ea typeface="Montserrat"/>
                <a:cs typeface="Montserrat"/>
                <a:sym typeface="Montserrat"/>
              </a:rPr>
              <a:t> to a task</a:t>
            </a:r>
            <a:endParaRPr sz="18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1800">
              <a:solidFill>
                <a:srgbClr val="FFFFFF"/>
              </a:solidFill>
              <a:latin typeface="Montserrat"/>
              <a:ea typeface="Montserrat"/>
              <a:cs typeface="Montserrat"/>
              <a:sym typeface="Montserrat"/>
            </a:endParaRPr>
          </a:p>
        </p:txBody>
      </p:sp>
      <p:pic>
        <p:nvPicPr>
          <p:cNvPr descr="Open Chromebook laptop computer" id="167" name="Google Shape;167;p27"/>
          <p:cNvPicPr preferRelativeResize="0"/>
          <p:nvPr/>
        </p:nvPicPr>
        <p:blipFill rotWithShape="1">
          <a:blip r:embed="rId3">
            <a:alphaModFix/>
          </a:blip>
          <a:srcRect b="0" l="0" r="3344" t="0"/>
          <a:stretch/>
        </p:blipFill>
        <p:spPr>
          <a:xfrm>
            <a:off x="1261975" y="0"/>
            <a:ext cx="6620050" cy="4118150"/>
          </a:xfrm>
          <a:prstGeom prst="rect">
            <a:avLst/>
          </a:prstGeom>
          <a:noFill/>
          <a:ln>
            <a:noFill/>
          </a:ln>
        </p:spPr>
      </p:pic>
      <p:pic>
        <p:nvPicPr>
          <p:cNvPr id="168" name="Google Shape;168;p27"/>
          <p:cNvPicPr preferRelativeResize="0"/>
          <p:nvPr/>
        </p:nvPicPr>
        <p:blipFill>
          <a:blip r:embed="rId4">
            <a:alphaModFix/>
          </a:blip>
          <a:stretch>
            <a:fillRect/>
          </a:stretch>
        </p:blipFill>
        <p:spPr>
          <a:xfrm>
            <a:off x="1943800" y="325975"/>
            <a:ext cx="5329598" cy="2997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72" name="Shape 172"/>
        <p:cNvGrpSpPr/>
        <p:nvPr/>
      </p:nvGrpSpPr>
      <p:grpSpPr>
        <a:xfrm>
          <a:off x="0" y="0"/>
          <a:ext cx="0" cy="0"/>
          <a:chOff x="0" y="0"/>
          <a:chExt cx="0" cy="0"/>
        </a:xfrm>
      </p:grpSpPr>
      <p:sp>
        <p:nvSpPr>
          <p:cNvPr id="173" name="Google Shape;173;p28"/>
          <p:cNvSpPr txBox="1"/>
          <p:nvPr/>
        </p:nvSpPr>
        <p:spPr>
          <a:xfrm>
            <a:off x="176800" y="3913800"/>
            <a:ext cx="8631300" cy="12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ontserrat"/>
                <a:ea typeface="Montserrat"/>
                <a:cs typeface="Montserrat"/>
                <a:sym typeface="Montserrat"/>
              </a:rPr>
              <a:t>/profile/:id</a:t>
            </a:r>
            <a:endParaRPr sz="18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800">
                <a:solidFill>
                  <a:srgbClr val="FFFFFF"/>
                </a:solidFill>
                <a:latin typeface="Montserrat"/>
                <a:ea typeface="Montserrat"/>
                <a:cs typeface="Montserrat"/>
                <a:sym typeface="Montserrat"/>
              </a:rPr>
              <a:t>Editable for own profile</a:t>
            </a:r>
            <a:endParaRPr sz="1800">
              <a:solidFill>
                <a:srgbClr val="FFFFFF"/>
              </a:solidFill>
              <a:latin typeface="Montserrat"/>
              <a:ea typeface="Montserrat"/>
              <a:cs typeface="Montserrat"/>
              <a:sym typeface="Montserrat"/>
            </a:endParaRPr>
          </a:p>
        </p:txBody>
      </p:sp>
      <p:pic>
        <p:nvPicPr>
          <p:cNvPr descr="Open Chromebook laptop computer" id="174" name="Google Shape;174;p28"/>
          <p:cNvPicPr preferRelativeResize="0"/>
          <p:nvPr/>
        </p:nvPicPr>
        <p:blipFill rotWithShape="1">
          <a:blip r:embed="rId3">
            <a:alphaModFix/>
          </a:blip>
          <a:srcRect b="0" l="0" r="3344" t="0"/>
          <a:stretch/>
        </p:blipFill>
        <p:spPr>
          <a:xfrm>
            <a:off x="1261975" y="0"/>
            <a:ext cx="6620050" cy="4118150"/>
          </a:xfrm>
          <a:prstGeom prst="rect">
            <a:avLst/>
          </a:prstGeom>
          <a:noFill/>
          <a:ln>
            <a:noFill/>
          </a:ln>
        </p:spPr>
      </p:pic>
      <p:pic>
        <p:nvPicPr>
          <p:cNvPr id="175" name="Google Shape;175;p28"/>
          <p:cNvPicPr preferRelativeResize="0"/>
          <p:nvPr/>
        </p:nvPicPr>
        <p:blipFill>
          <a:blip r:embed="rId4">
            <a:alphaModFix/>
          </a:blip>
          <a:stretch>
            <a:fillRect/>
          </a:stretch>
        </p:blipFill>
        <p:spPr>
          <a:xfrm>
            <a:off x="2002550" y="325950"/>
            <a:ext cx="5286749" cy="2973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79" name="Shape 179"/>
        <p:cNvGrpSpPr/>
        <p:nvPr/>
      </p:nvGrpSpPr>
      <p:grpSpPr>
        <a:xfrm>
          <a:off x="0" y="0"/>
          <a:ext cx="0" cy="0"/>
          <a:chOff x="0" y="0"/>
          <a:chExt cx="0" cy="0"/>
        </a:xfrm>
      </p:grpSpPr>
      <p:sp>
        <p:nvSpPr>
          <p:cNvPr id="180" name="Google Shape;180;p29"/>
          <p:cNvSpPr txBox="1"/>
          <p:nvPr/>
        </p:nvSpPr>
        <p:spPr>
          <a:xfrm>
            <a:off x="176800" y="3913800"/>
            <a:ext cx="8631300" cy="12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ontserrat"/>
                <a:ea typeface="Montserrat"/>
                <a:cs typeface="Montserrat"/>
                <a:sym typeface="Montserrat"/>
              </a:rPr>
              <a:t>/signin</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p:txBody>
      </p:sp>
      <p:pic>
        <p:nvPicPr>
          <p:cNvPr descr="Open Chromebook laptop computer" id="181" name="Google Shape;181;p29"/>
          <p:cNvPicPr preferRelativeResize="0"/>
          <p:nvPr/>
        </p:nvPicPr>
        <p:blipFill rotWithShape="1">
          <a:blip r:embed="rId3">
            <a:alphaModFix/>
          </a:blip>
          <a:srcRect b="0" l="0" r="3344" t="0"/>
          <a:stretch/>
        </p:blipFill>
        <p:spPr>
          <a:xfrm>
            <a:off x="1261975" y="0"/>
            <a:ext cx="6620050" cy="4118150"/>
          </a:xfrm>
          <a:prstGeom prst="rect">
            <a:avLst/>
          </a:prstGeom>
          <a:noFill/>
          <a:ln>
            <a:noFill/>
          </a:ln>
        </p:spPr>
      </p:pic>
      <p:pic>
        <p:nvPicPr>
          <p:cNvPr id="182" name="Google Shape;182;p29"/>
          <p:cNvPicPr preferRelativeResize="0"/>
          <p:nvPr/>
        </p:nvPicPr>
        <p:blipFill>
          <a:blip r:embed="rId4">
            <a:alphaModFix/>
          </a:blip>
          <a:stretch>
            <a:fillRect/>
          </a:stretch>
        </p:blipFill>
        <p:spPr>
          <a:xfrm>
            <a:off x="2032375" y="334200"/>
            <a:ext cx="5239949" cy="2947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86" name="Shape 186"/>
        <p:cNvGrpSpPr/>
        <p:nvPr/>
      </p:nvGrpSpPr>
      <p:grpSpPr>
        <a:xfrm>
          <a:off x="0" y="0"/>
          <a:ext cx="0" cy="0"/>
          <a:chOff x="0" y="0"/>
          <a:chExt cx="0" cy="0"/>
        </a:xfrm>
      </p:grpSpPr>
      <p:sp>
        <p:nvSpPr>
          <p:cNvPr id="187" name="Google Shape;187;p30"/>
          <p:cNvSpPr txBox="1"/>
          <p:nvPr/>
        </p:nvSpPr>
        <p:spPr>
          <a:xfrm>
            <a:off x="176800" y="3913800"/>
            <a:ext cx="8631300" cy="12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ontserrat"/>
                <a:ea typeface="Montserrat"/>
                <a:cs typeface="Montserrat"/>
                <a:sym typeface="Montserrat"/>
              </a:rPr>
              <a:t>Markdown</a:t>
            </a:r>
            <a:endParaRPr sz="18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1800">
              <a:solidFill>
                <a:srgbClr val="FFFFFF"/>
              </a:solidFill>
              <a:latin typeface="Montserrat"/>
              <a:ea typeface="Montserrat"/>
              <a:cs typeface="Montserrat"/>
              <a:sym typeface="Montserrat"/>
            </a:endParaRPr>
          </a:p>
        </p:txBody>
      </p:sp>
      <p:pic>
        <p:nvPicPr>
          <p:cNvPr descr="Open Chromebook laptop computer" id="188" name="Google Shape;188;p30"/>
          <p:cNvPicPr preferRelativeResize="0"/>
          <p:nvPr/>
        </p:nvPicPr>
        <p:blipFill rotWithShape="1">
          <a:blip r:embed="rId3">
            <a:alphaModFix/>
          </a:blip>
          <a:srcRect b="0" l="0" r="0" t="0"/>
          <a:stretch/>
        </p:blipFill>
        <p:spPr>
          <a:xfrm>
            <a:off x="1261975" y="0"/>
            <a:ext cx="6849101" cy="4118150"/>
          </a:xfrm>
          <a:prstGeom prst="rect">
            <a:avLst/>
          </a:prstGeom>
          <a:noFill/>
          <a:ln>
            <a:noFill/>
          </a:ln>
        </p:spPr>
      </p:pic>
      <p:pic>
        <p:nvPicPr>
          <p:cNvPr id="189" name="Google Shape;189;p30"/>
          <p:cNvPicPr preferRelativeResize="0"/>
          <p:nvPr/>
        </p:nvPicPr>
        <p:blipFill>
          <a:blip r:embed="rId4">
            <a:alphaModFix/>
          </a:blip>
          <a:stretch>
            <a:fillRect/>
          </a:stretch>
        </p:blipFill>
        <p:spPr>
          <a:xfrm>
            <a:off x="2079425" y="340599"/>
            <a:ext cx="5169701" cy="29079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98" name="Shape 198"/>
        <p:cNvGrpSpPr/>
        <p:nvPr/>
      </p:nvGrpSpPr>
      <p:grpSpPr>
        <a:xfrm>
          <a:off x="0" y="0"/>
          <a:ext cx="0" cy="0"/>
          <a:chOff x="0" y="0"/>
          <a:chExt cx="0" cy="0"/>
        </a:xfrm>
      </p:grpSpPr>
      <p:pic>
        <p:nvPicPr>
          <p:cNvPr descr="Portrait-oriented black smaptphone" id="199" name="Google Shape;199;p32"/>
          <p:cNvPicPr preferRelativeResize="0"/>
          <p:nvPr/>
        </p:nvPicPr>
        <p:blipFill rotWithShape="1">
          <a:blip r:embed="rId3">
            <a:alphaModFix/>
          </a:blip>
          <a:srcRect b="0" l="0" r="0" t="0"/>
          <a:stretch/>
        </p:blipFill>
        <p:spPr>
          <a:xfrm>
            <a:off x="3313937" y="100938"/>
            <a:ext cx="2516124" cy="4941625"/>
          </a:xfrm>
          <a:prstGeom prst="rect">
            <a:avLst/>
          </a:prstGeom>
          <a:noFill/>
          <a:ln>
            <a:noFill/>
          </a:ln>
          <a:effectLst>
            <a:reflection blurRad="0" dir="0" dist="0" endA="0" endPos="4000" fadeDir="5400012" kx="0" rotWithShape="0" algn="bl" stA="20000" stPos="0" sy="-100000" ky="0"/>
          </a:effectLst>
        </p:spPr>
      </p:pic>
      <p:pic>
        <p:nvPicPr>
          <p:cNvPr id="200" name="Google Shape;200;p32"/>
          <p:cNvPicPr preferRelativeResize="0"/>
          <p:nvPr/>
        </p:nvPicPr>
        <p:blipFill>
          <a:blip r:embed="rId4">
            <a:alphaModFix/>
          </a:blip>
          <a:stretch>
            <a:fillRect/>
          </a:stretch>
        </p:blipFill>
        <p:spPr>
          <a:xfrm>
            <a:off x="3426750" y="522100"/>
            <a:ext cx="2300975" cy="4090574"/>
          </a:xfrm>
          <a:prstGeom prst="rect">
            <a:avLst/>
          </a:prstGeom>
          <a:noFill/>
          <a:ln>
            <a:noFill/>
          </a:ln>
        </p:spPr>
      </p:pic>
      <p:sp>
        <p:nvSpPr>
          <p:cNvPr id="201" name="Google Shape;201;p32"/>
          <p:cNvSpPr txBox="1"/>
          <p:nvPr/>
        </p:nvSpPr>
        <p:spPr>
          <a:xfrm>
            <a:off x="490275" y="663725"/>
            <a:ext cx="2379000" cy="3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Montserrat"/>
                <a:ea typeface="Montserrat"/>
                <a:cs typeface="Montserrat"/>
                <a:sym typeface="Montserrat"/>
              </a:rPr>
              <a:t>Progressive</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800">
                <a:solidFill>
                  <a:srgbClr val="FFFFFF"/>
                </a:solidFill>
                <a:latin typeface="Montserrat"/>
                <a:ea typeface="Montserrat"/>
                <a:cs typeface="Montserrat"/>
                <a:sym typeface="Montserrat"/>
              </a:rPr>
              <a:t>Web</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800">
                <a:solidFill>
                  <a:srgbClr val="FFFFFF"/>
                </a:solidFill>
                <a:latin typeface="Montserrat"/>
                <a:ea typeface="Montserrat"/>
                <a:cs typeface="Montserrat"/>
                <a:sym typeface="Montserrat"/>
              </a:rPr>
              <a:t>App</a:t>
            </a:r>
            <a:endParaRPr sz="1800">
              <a:solidFill>
                <a:srgbClr val="FFFFFF"/>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205" name="Shape 205"/>
        <p:cNvGrpSpPr/>
        <p:nvPr/>
      </p:nvGrpSpPr>
      <p:grpSpPr>
        <a:xfrm>
          <a:off x="0" y="0"/>
          <a:ext cx="0" cy="0"/>
          <a:chOff x="0" y="0"/>
          <a:chExt cx="0" cy="0"/>
        </a:xfrm>
      </p:grpSpPr>
      <p:pic>
        <p:nvPicPr>
          <p:cNvPr descr="Portrait-oriented black smaptphone" id="206" name="Google Shape;206;p33"/>
          <p:cNvPicPr preferRelativeResize="0"/>
          <p:nvPr/>
        </p:nvPicPr>
        <p:blipFill rotWithShape="1">
          <a:blip r:embed="rId3">
            <a:alphaModFix/>
          </a:blip>
          <a:srcRect b="0" l="0" r="0" t="0"/>
          <a:stretch/>
        </p:blipFill>
        <p:spPr>
          <a:xfrm>
            <a:off x="3313937" y="100938"/>
            <a:ext cx="2516124" cy="4941625"/>
          </a:xfrm>
          <a:prstGeom prst="rect">
            <a:avLst/>
          </a:prstGeom>
          <a:noFill/>
          <a:ln>
            <a:noFill/>
          </a:ln>
          <a:effectLst>
            <a:reflection blurRad="0" dir="0" dist="0" endA="0" endPos="4000" fadeDir="5400012" kx="0" rotWithShape="0" algn="bl" stA="20000" stPos="0" sy="-100000" ky="0"/>
          </a:effectLst>
        </p:spPr>
      </p:pic>
      <p:pic>
        <p:nvPicPr>
          <p:cNvPr id="207" name="Google Shape;207;p33"/>
          <p:cNvPicPr preferRelativeResize="0"/>
          <p:nvPr/>
        </p:nvPicPr>
        <p:blipFill rotWithShape="1">
          <a:blip r:embed="rId4">
            <a:alphaModFix/>
          </a:blip>
          <a:srcRect b="0" l="0" r="0" t="0"/>
          <a:stretch/>
        </p:blipFill>
        <p:spPr>
          <a:xfrm>
            <a:off x="3426750" y="522100"/>
            <a:ext cx="2300975" cy="4090574"/>
          </a:xfrm>
          <a:prstGeom prst="rect">
            <a:avLst/>
          </a:prstGeom>
          <a:noFill/>
          <a:ln>
            <a:noFill/>
          </a:ln>
        </p:spPr>
      </p:pic>
      <p:sp>
        <p:nvSpPr>
          <p:cNvPr id="208" name="Google Shape;208;p33"/>
          <p:cNvSpPr txBox="1"/>
          <p:nvPr/>
        </p:nvSpPr>
        <p:spPr>
          <a:xfrm>
            <a:off x="490275" y="663725"/>
            <a:ext cx="2379000" cy="3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Montserrat"/>
                <a:ea typeface="Montserrat"/>
                <a:cs typeface="Montserrat"/>
                <a:sym typeface="Montserrat"/>
              </a:rPr>
              <a:t>It behaves like a native app.</a:t>
            </a:r>
            <a:endParaRPr sz="1800">
              <a:solidFill>
                <a:srgbClr val="FFFFFF"/>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93" name="Shape 93"/>
        <p:cNvGrpSpPr/>
        <p:nvPr/>
      </p:nvGrpSpPr>
      <p:grpSpPr>
        <a:xfrm>
          <a:off x="0" y="0"/>
          <a:ext cx="0" cy="0"/>
          <a:chOff x="0" y="0"/>
          <a:chExt cx="0" cy="0"/>
        </a:xfrm>
      </p:grpSpPr>
      <p:sp>
        <p:nvSpPr>
          <p:cNvPr id="94" name="Google Shape;94;p16"/>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95" name="Google Shape;95;p16"/>
          <p:cNvSpPr txBox="1"/>
          <p:nvPr>
            <p:ph idx="4294967295" type="subTitle"/>
          </p:nvPr>
        </p:nvSpPr>
        <p:spPr>
          <a:xfrm>
            <a:off x="4398300" y="596802"/>
            <a:ext cx="4080000" cy="32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34343"/>
                </a:solidFill>
                <a:uFill>
                  <a:noFill/>
                </a:uFill>
                <a:latin typeface="Montserrat"/>
                <a:ea typeface="Montserrat"/>
                <a:cs typeface="Montserrat"/>
                <a:sym typeface="Montserrat"/>
                <a:hlinkClick action="ppaction://hlinksldjump" r:id="rId3"/>
              </a:rPr>
              <a:t>The Problem</a:t>
            </a:r>
            <a:endParaRPr sz="1600">
              <a:solidFill>
                <a:srgbClr val="434343"/>
              </a:solidFill>
              <a:latin typeface="Montserrat"/>
              <a:ea typeface="Montserrat"/>
              <a:cs typeface="Montserrat"/>
              <a:sym typeface="Montserrat"/>
            </a:endParaRPr>
          </a:p>
          <a:p>
            <a:pPr indent="0" lvl="0" marL="0" rtl="0" algn="l">
              <a:spcBef>
                <a:spcPts val="1600"/>
              </a:spcBef>
              <a:spcAft>
                <a:spcPts val="0"/>
              </a:spcAft>
              <a:buNone/>
            </a:pPr>
            <a:r>
              <a:rPr lang="en" sz="1600">
                <a:solidFill>
                  <a:srgbClr val="434343"/>
                </a:solidFill>
                <a:uFill>
                  <a:noFill/>
                </a:uFill>
                <a:latin typeface="Montserrat"/>
                <a:ea typeface="Montserrat"/>
                <a:cs typeface="Montserrat"/>
                <a:sym typeface="Montserrat"/>
                <a:hlinkClick action="ppaction://hlinksldjump" r:id="rId4"/>
              </a:rPr>
              <a:t>Solution Proposal</a:t>
            </a:r>
            <a:endParaRPr sz="1600">
              <a:solidFill>
                <a:srgbClr val="434343"/>
              </a:solidFill>
              <a:latin typeface="Montserrat"/>
              <a:ea typeface="Montserrat"/>
              <a:cs typeface="Montserrat"/>
              <a:sym typeface="Montserrat"/>
            </a:endParaRPr>
          </a:p>
          <a:p>
            <a:pPr indent="0" lvl="0" marL="0" rtl="0" algn="l">
              <a:spcBef>
                <a:spcPts val="1600"/>
              </a:spcBef>
              <a:spcAft>
                <a:spcPts val="0"/>
              </a:spcAft>
              <a:buNone/>
            </a:pPr>
            <a:r>
              <a:rPr lang="en" sz="1600">
                <a:solidFill>
                  <a:srgbClr val="434343"/>
                </a:solidFill>
                <a:latin typeface="Montserrat"/>
                <a:ea typeface="Montserrat"/>
                <a:cs typeface="Montserrat"/>
                <a:sym typeface="Montserrat"/>
              </a:rPr>
              <a:t>Our Effort</a:t>
            </a:r>
            <a:endParaRPr sz="1600">
              <a:solidFill>
                <a:srgbClr val="434343"/>
              </a:solidFill>
              <a:latin typeface="Montserrat"/>
              <a:ea typeface="Montserrat"/>
              <a:cs typeface="Montserrat"/>
              <a:sym typeface="Montserrat"/>
            </a:endParaRPr>
          </a:p>
          <a:p>
            <a:pPr indent="0" lvl="0" marL="0" rtl="0" algn="l">
              <a:spcBef>
                <a:spcPts val="1600"/>
              </a:spcBef>
              <a:spcAft>
                <a:spcPts val="0"/>
              </a:spcAft>
              <a:buNone/>
            </a:pPr>
            <a:r>
              <a:rPr lang="en" sz="1600">
                <a:solidFill>
                  <a:srgbClr val="434343"/>
                </a:solidFill>
                <a:latin typeface="Montserrat"/>
                <a:ea typeface="Montserrat"/>
                <a:cs typeface="Montserrat"/>
                <a:sym typeface="Montserrat"/>
              </a:rPr>
              <a:t>Code Design</a:t>
            </a:r>
            <a:endParaRPr sz="1600">
              <a:solidFill>
                <a:srgbClr val="434343"/>
              </a:solidFill>
              <a:latin typeface="Montserrat"/>
              <a:ea typeface="Montserrat"/>
              <a:cs typeface="Montserrat"/>
              <a:sym typeface="Montserrat"/>
            </a:endParaRPr>
          </a:p>
          <a:p>
            <a:pPr indent="0" lvl="0" marL="0" rtl="0" algn="l">
              <a:spcBef>
                <a:spcPts val="1600"/>
              </a:spcBef>
              <a:spcAft>
                <a:spcPts val="1600"/>
              </a:spcAft>
              <a:buNone/>
            </a:pPr>
            <a:r>
              <a:t/>
            </a:r>
            <a:endParaRPr sz="1800">
              <a:solidFill>
                <a:srgbClr val="434343"/>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212" name="Shape 212"/>
        <p:cNvGrpSpPr/>
        <p:nvPr/>
      </p:nvGrpSpPr>
      <p:grpSpPr>
        <a:xfrm>
          <a:off x="0" y="0"/>
          <a:ext cx="0" cy="0"/>
          <a:chOff x="0" y="0"/>
          <a:chExt cx="0" cy="0"/>
        </a:xfrm>
      </p:grpSpPr>
      <p:pic>
        <p:nvPicPr>
          <p:cNvPr descr="Portrait-oriented black smaptphone" id="213" name="Google Shape;213;p34"/>
          <p:cNvPicPr preferRelativeResize="0"/>
          <p:nvPr/>
        </p:nvPicPr>
        <p:blipFill rotWithShape="1">
          <a:blip r:embed="rId3">
            <a:alphaModFix/>
          </a:blip>
          <a:srcRect b="0" l="0" r="0" t="0"/>
          <a:stretch/>
        </p:blipFill>
        <p:spPr>
          <a:xfrm>
            <a:off x="3313937" y="100938"/>
            <a:ext cx="2516124" cy="4941625"/>
          </a:xfrm>
          <a:prstGeom prst="rect">
            <a:avLst/>
          </a:prstGeom>
          <a:noFill/>
          <a:ln>
            <a:noFill/>
          </a:ln>
          <a:effectLst>
            <a:reflection blurRad="0" dir="0" dist="0" endA="0" endPos="4000" fadeDir="5400012" kx="0" rotWithShape="0" algn="bl" stA="20000" stPos="0" sy="-100000" ky="0"/>
          </a:effectLst>
        </p:spPr>
      </p:pic>
      <p:pic>
        <p:nvPicPr>
          <p:cNvPr id="214" name="Google Shape;214;p34"/>
          <p:cNvPicPr preferRelativeResize="0"/>
          <p:nvPr/>
        </p:nvPicPr>
        <p:blipFill rotWithShape="1">
          <a:blip r:embed="rId4">
            <a:alphaModFix/>
          </a:blip>
          <a:srcRect b="0" l="0" r="0" t="0"/>
          <a:stretch/>
        </p:blipFill>
        <p:spPr>
          <a:xfrm>
            <a:off x="3426750" y="522100"/>
            <a:ext cx="2300975" cy="4090574"/>
          </a:xfrm>
          <a:prstGeom prst="rect">
            <a:avLst/>
          </a:prstGeom>
          <a:noFill/>
          <a:ln>
            <a:noFill/>
          </a:ln>
        </p:spPr>
      </p:pic>
      <p:sp>
        <p:nvSpPr>
          <p:cNvPr id="215" name="Google Shape;215;p34"/>
          <p:cNvSpPr txBox="1"/>
          <p:nvPr/>
        </p:nvSpPr>
        <p:spPr>
          <a:xfrm>
            <a:off x="490275" y="663725"/>
            <a:ext cx="2379000" cy="3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Montserrat"/>
                <a:ea typeface="Montserrat"/>
                <a:cs typeface="Montserrat"/>
                <a:sym typeface="Montserrat"/>
              </a:rPr>
              <a:t>Navigation menu</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800">
                <a:solidFill>
                  <a:srgbClr val="FFFFFF"/>
                </a:solidFill>
                <a:latin typeface="Montserrat"/>
                <a:ea typeface="Montserrat"/>
                <a:cs typeface="Montserrat"/>
                <a:sym typeface="Montserrat"/>
              </a:rPr>
              <a:t>for more native behaviour</a:t>
            </a:r>
            <a:endParaRPr sz="1800">
              <a:solidFill>
                <a:srgbClr val="FFFFFF"/>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219" name="Shape 219"/>
        <p:cNvGrpSpPr/>
        <p:nvPr/>
      </p:nvGrpSpPr>
      <p:grpSpPr>
        <a:xfrm>
          <a:off x="0" y="0"/>
          <a:ext cx="0" cy="0"/>
          <a:chOff x="0" y="0"/>
          <a:chExt cx="0" cy="0"/>
        </a:xfrm>
      </p:grpSpPr>
      <p:pic>
        <p:nvPicPr>
          <p:cNvPr descr="Portrait-oriented black smaptphone" id="220" name="Google Shape;220;p35"/>
          <p:cNvPicPr preferRelativeResize="0"/>
          <p:nvPr/>
        </p:nvPicPr>
        <p:blipFill rotWithShape="1">
          <a:blip r:embed="rId3">
            <a:alphaModFix/>
          </a:blip>
          <a:srcRect b="0" l="0" r="0" t="0"/>
          <a:stretch/>
        </p:blipFill>
        <p:spPr>
          <a:xfrm>
            <a:off x="3313937" y="100938"/>
            <a:ext cx="2516124" cy="4941625"/>
          </a:xfrm>
          <a:prstGeom prst="rect">
            <a:avLst/>
          </a:prstGeom>
          <a:noFill/>
          <a:ln>
            <a:noFill/>
          </a:ln>
          <a:effectLst>
            <a:reflection blurRad="0" dir="0" dist="0" endA="0" endPos="4000" fadeDir="5400012" kx="0" rotWithShape="0" algn="bl" stA="20000" stPos="0" sy="-100000" ky="0"/>
          </a:effectLst>
        </p:spPr>
      </p:pic>
      <p:pic>
        <p:nvPicPr>
          <p:cNvPr id="221" name="Google Shape;221;p35"/>
          <p:cNvPicPr preferRelativeResize="0"/>
          <p:nvPr/>
        </p:nvPicPr>
        <p:blipFill rotWithShape="1">
          <a:blip r:embed="rId4">
            <a:alphaModFix/>
          </a:blip>
          <a:srcRect b="0" l="0" r="0" t="0"/>
          <a:stretch/>
        </p:blipFill>
        <p:spPr>
          <a:xfrm>
            <a:off x="3426750" y="522100"/>
            <a:ext cx="2300975" cy="4090574"/>
          </a:xfrm>
          <a:prstGeom prst="rect">
            <a:avLst/>
          </a:prstGeom>
          <a:noFill/>
          <a:ln>
            <a:noFill/>
          </a:ln>
        </p:spPr>
      </p:pic>
      <p:sp>
        <p:nvSpPr>
          <p:cNvPr id="222" name="Google Shape;222;p35"/>
          <p:cNvSpPr txBox="1"/>
          <p:nvPr/>
        </p:nvSpPr>
        <p:spPr>
          <a:xfrm>
            <a:off x="490275" y="663725"/>
            <a:ext cx="2379000" cy="3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Montserrat"/>
                <a:ea typeface="Montserrat"/>
                <a:cs typeface="Montserrat"/>
                <a:sym typeface="Montserrat"/>
              </a:rPr>
              <a:t>responsive</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226" name="Shape 226"/>
        <p:cNvGrpSpPr/>
        <p:nvPr/>
      </p:nvGrpSpPr>
      <p:grpSpPr>
        <a:xfrm>
          <a:off x="0" y="0"/>
          <a:ext cx="0" cy="0"/>
          <a:chOff x="0" y="0"/>
          <a:chExt cx="0" cy="0"/>
        </a:xfrm>
      </p:grpSpPr>
      <p:pic>
        <p:nvPicPr>
          <p:cNvPr descr="Portrait-oriented black smaptphone" id="227" name="Google Shape;227;p36"/>
          <p:cNvPicPr preferRelativeResize="0"/>
          <p:nvPr/>
        </p:nvPicPr>
        <p:blipFill rotWithShape="1">
          <a:blip r:embed="rId3">
            <a:alphaModFix/>
          </a:blip>
          <a:srcRect b="0" l="0" r="0" t="0"/>
          <a:stretch/>
        </p:blipFill>
        <p:spPr>
          <a:xfrm>
            <a:off x="3313937" y="100938"/>
            <a:ext cx="2516124" cy="4941625"/>
          </a:xfrm>
          <a:prstGeom prst="rect">
            <a:avLst/>
          </a:prstGeom>
          <a:noFill/>
          <a:ln>
            <a:noFill/>
          </a:ln>
          <a:effectLst>
            <a:reflection blurRad="0" dir="0" dist="0" endA="0" endPos="4000" fadeDir="5400012" kx="0" rotWithShape="0" algn="bl" stA="20000" stPos="0" sy="-100000" ky="0"/>
          </a:effectLst>
        </p:spPr>
      </p:pic>
      <p:pic>
        <p:nvPicPr>
          <p:cNvPr id="228" name="Google Shape;228;p36"/>
          <p:cNvPicPr preferRelativeResize="0"/>
          <p:nvPr/>
        </p:nvPicPr>
        <p:blipFill rotWithShape="1">
          <a:blip r:embed="rId4">
            <a:alphaModFix/>
          </a:blip>
          <a:srcRect b="0" l="0" r="0" t="0"/>
          <a:stretch/>
        </p:blipFill>
        <p:spPr>
          <a:xfrm>
            <a:off x="3426750" y="522100"/>
            <a:ext cx="2300975" cy="4090574"/>
          </a:xfrm>
          <a:prstGeom prst="rect">
            <a:avLst/>
          </a:prstGeom>
          <a:noFill/>
          <a:ln>
            <a:noFill/>
          </a:ln>
        </p:spPr>
      </p:pic>
      <p:sp>
        <p:nvSpPr>
          <p:cNvPr id="229" name="Google Shape;229;p36"/>
          <p:cNvSpPr txBox="1"/>
          <p:nvPr/>
        </p:nvSpPr>
        <p:spPr>
          <a:xfrm>
            <a:off x="490275" y="358925"/>
            <a:ext cx="2379000" cy="3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Montserrat"/>
                <a:ea typeface="Montserrat"/>
                <a:cs typeface="Montserrat"/>
                <a:sym typeface="Montserrat"/>
              </a:rPr>
              <a:t>cards...</a:t>
            </a:r>
            <a:endParaRPr sz="1800">
              <a:solidFill>
                <a:srgbClr val="FFFFFF"/>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233" name="Shape 233"/>
        <p:cNvGrpSpPr/>
        <p:nvPr/>
      </p:nvGrpSpPr>
      <p:grpSpPr>
        <a:xfrm>
          <a:off x="0" y="0"/>
          <a:ext cx="0" cy="0"/>
          <a:chOff x="0" y="0"/>
          <a:chExt cx="0" cy="0"/>
        </a:xfrm>
      </p:grpSpPr>
      <p:pic>
        <p:nvPicPr>
          <p:cNvPr descr="Portrait-oriented black smaptphone" id="234" name="Google Shape;234;p37"/>
          <p:cNvPicPr preferRelativeResize="0"/>
          <p:nvPr/>
        </p:nvPicPr>
        <p:blipFill rotWithShape="1">
          <a:blip r:embed="rId3">
            <a:alphaModFix/>
          </a:blip>
          <a:srcRect b="0" l="0" r="0" t="0"/>
          <a:stretch/>
        </p:blipFill>
        <p:spPr>
          <a:xfrm>
            <a:off x="3313937" y="100938"/>
            <a:ext cx="2516124" cy="4941625"/>
          </a:xfrm>
          <a:prstGeom prst="rect">
            <a:avLst/>
          </a:prstGeom>
          <a:noFill/>
          <a:ln>
            <a:noFill/>
          </a:ln>
          <a:effectLst>
            <a:reflection blurRad="0" dir="0" dist="0" endA="0" endPos="4000" fadeDir="5400012" kx="0" rotWithShape="0" algn="bl" stA="20000" stPos="0" sy="-100000" ky="0"/>
          </a:effectLst>
        </p:spPr>
      </p:pic>
      <p:pic>
        <p:nvPicPr>
          <p:cNvPr id="235" name="Google Shape;235;p37"/>
          <p:cNvPicPr preferRelativeResize="0"/>
          <p:nvPr/>
        </p:nvPicPr>
        <p:blipFill rotWithShape="1">
          <a:blip r:embed="rId4">
            <a:alphaModFix/>
          </a:blip>
          <a:srcRect b="0" l="0" r="0" t="0"/>
          <a:stretch/>
        </p:blipFill>
        <p:spPr>
          <a:xfrm>
            <a:off x="3426750" y="522100"/>
            <a:ext cx="2300975" cy="4090574"/>
          </a:xfrm>
          <a:prstGeom prst="rect">
            <a:avLst/>
          </a:prstGeom>
          <a:noFill/>
          <a:ln>
            <a:noFill/>
          </a:ln>
        </p:spPr>
      </p:pic>
      <p:sp>
        <p:nvSpPr>
          <p:cNvPr id="236" name="Google Shape;236;p37"/>
          <p:cNvSpPr txBox="1"/>
          <p:nvPr/>
        </p:nvSpPr>
        <p:spPr>
          <a:xfrm>
            <a:off x="490275" y="663725"/>
            <a:ext cx="2379000" cy="3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Montserrat"/>
                <a:ea typeface="Montserrat"/>
                <a:cs typeface="Montserrat"/>
                <a:sym typeface="Montserrat"/>
              </a:rPr>
              <a:t>New task</a:t>
            </a:r>
            <a:endParaRPr sz="1800">
              <a:solidFill>
                <a:srgbClr val="FFFFFF"/>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Responsiveness</a:t>
            </a:r>
            <a:endParaRPr/>
          </a:p>
        </p:txBody>
      </p:sp>
      <p:pic>
        <p:nvPicPr>
          <p:cNvPr id="242" name="Google Shape;242;p38" title="recording_20180528_113912.mp4.mp4">
            <a:hlinkClick r:id="rId3"/>
          </p:cNvPr>
          <p:cNvPicPr preferRelativeResize="0"/>
          <p:nvPr/>
        </p:nvPicPr>
        <p:blipFill>
          <a:blip r:embed="rId4">
            <a:alphaModFix/>
          </a:blip>
          <a:stretch>
            <a:fillRect/>
          </a:stretch>
        </p:blipFill>
        <p:spPr>
          <a:xfrm>
            <a:off x="3712525" y="923925"/>
            <a:ext cx="4572000" cy="3429000"/>
          </a:xfrm>
          <a:prstGeom prst="rect">
            <a:avLst/>
          </a:prstGeom>
          <a:noFill/>
          <a:ln>
            <a:noFill/>
          </a:ln>
        </p:spPr>
      </p:pic>
      <p:sp>
        <p:nvSpPr>
          <p:cNvPr id="243" name="Google Shape;243;p38"/>
          <p:cNvSpPr txBox="1"/>
          <p:nvPr/>
        </p:nvSpPr>
        <p:spPr>
          <a:xfrm>
            <a:off x="562600" y="1523650"/>
            <a:ext cx="2379000" cy="3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Montserrat"/>
                <a:ea typeface="Montserrat"/>
                <a:cs typeface="Montserrat"/>
                <a:sym typeface="Montserrat"/>
              </a:rPr>
              <a:t>Icons instead of text in mobiles</a:t>
            </a:r>
            <a:endParaRPr sz="1800">
              <a:solidFill>
                <a:srgbClr val="FFFFFF"/>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a:t>
            </a:r>
            <a:endParaRPr/>
          </a:p>
        </p:txBody>
      </p:sp>
      <p:sp>
        <p:nvSpPr>
          <p:cNvPr id="249" name="Google Shape;249;p39"/>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Angular 6</a:t>
            </a:r>
            <a:endParaRPr/>
          </a:p>
          <a:p>
            <a:pPr indent="-311150" lvl="0" marL="457200" rtl="0" algn="l">
              <a:lnSpc>
                <a:spcPct val="150000"/>
              </a:lnSpc>
              <a:spcBef>
                <a:spcPts val="0"/>
              </a:spcBef>
              <a:spcAft>
                <a:spcPts val="0"/>
              </a:spcAft>
              <a:buSzPts val="1300"/>
              <a:buChar char="●"/>
            </a:pPr>
            <a:r>
              <a:rPr lang="en"/>
              <a:t>PhP</a:t>
            </a:r>
            <a:endParaRPr/>
          </a:p>
          <a:p>
            <a:pPr indent="-311150" lvl="0" marL="457200" rtl="0" algn="l">
              <a:lnSpc>
                <a:spcPct val="150000"/>
              </a:lnSpc>
              <a:spcBef>
                <a:spcPts val="0"/>
              </a:spcBef>
              <a:spcAft>
                <a:spcPts val="0"/>
              </a:spcAft>
              <a:buSzPts val="1300"/>
              <a:buChar char="●"/>
            </a:pPr>
            <a:r>
              <a:rPr lang="en"/>
              <a:t>HTML/CSS</a:t>
            </a:r>
            <a:endParaRPr/>
          </a:p>
          <a:p>
            <a:pPr indent="-311150" lvl="0" marL="457200" rtl="0" algn="l">
              <a:lnSpc>
                <a:spcPct val="150000"/>
              </a:lnSpc>
              <a:spcBef>
                <a:spcPts val="0"/>
              </a:spcBef>
              <a:spcAft>
                <a:spcPts val="0"/>
              </a:spcAft>
              <a:buSzPts val="1300"/>
              <a:buChar char="●"/>
            </a:pPr>
            <a:r>
              <a:rPr lang="en"/>
              <a:t>Typescript</a:t>
            </a:r>
            <a:r>
              <a:rPr lang="en"/>
              <a:t> and javascript</a:t>
            </a:r>
            <a:endParaRPr/>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0"/>
              </a:spcAft>
              <a:buNone/>
            </a:pPr>
            <a:r>
              <a:rPr lang="en"/>
              <a:t>Libraries and services used:</a:t>
            </a:r>
            <a:endParaRPr/>
          </a:p>
          <a:p>
            <a:pPr indent="-311150" lvl="0" marL="457200" rtl="0" algn="l">
              <a:lnSpc>
                <a:spcPct val="150000"/>
              </a:lnSpc>
              <a:spcBef>
                <a:spcPts val="1600"/>
              </a:spcBef>
              <a:spcAft>
                <a:spcPts val="0"/>
              </a:spcAft>
              <a:buSzPts val="1300"/>
              <a:buChar char="●"/>
            </a:pPr>
            <a:r>
              <a:rPr lang="en"/>
              <a:t>Cloudinary</a:t>
            </a:r>
            <a:endParaRPr/>
          </a:p>
          <a:p>
            <a:pPr indent="-311150" lvl="0" marL="457200" rtl="0" algn="l">
              <a:lnSpc>
                <a:spcPct val="150000"/>
              </a:lnSpc>
              <a:spcBef>
                <a:spcPts val="0"/>
              </a:spcBef>
              <a:spcAft>
                <a:spcPts val="0"/>
              </a:spcAft>
              <a:buSzPts val="1300"/>
              <a:buChar char="●"/>
            </a:pPr>
            <a:r>
              <a:rPr lang="en"/>
              <a:t>Angular Material</a:t>
            </a:r>
            <a:endParaRPr/>
          </a:p>
          <a:p>
            <a:pPr indent="-311150" lvl="0" marL="457200" rtl="0" algn="l">
              <a:lnSpc>
                <a:spcPct val="150000"/>
              </a:lnSpc>
              <a:spcBef>
                <a:spcPts val="0"/>
              </a:spcBef>
              <a:spcAft>
                <a:spcPts val="0"/>
              </a:spcAft>
              <a:buSzPts val="1300"/>
              <a:buChar char="●"/>
            </a:pPr>
            <a:r>
              <a:rPr lang="en"/>
              <a:t>Simple MDE</a:t>
            </a:r>
            <a:endParaRPr/>
          </a:p>
          <a:p>
            <a:pPr indent="-311150" lvl="0" marL="457200" rtl="0" algn="l">
              <a:lnSpc>
                <a:spcPct val="150000"/>
              </a:lnSpc>
              <a:spcBef>
                <a:spcPts val="0"/>
              </a:spcBef>
              <a:spcAft>
                <a:spcPts val="0"/>
              </a:spcAft>
              <a:buSzPts val="1300"/>
              <a:buChar char="●"/>
            </a:pPr>
            <a:r>
              <a:rPr lang="en"/>
              <a:t>Markdown</a:t>
            </a:r>
            <a:endParaRPr/>
          </a:p>
          <a:p>
            <a:pPr indent="-311150" lvl="0" marL="457200" rtl="0" algn="l">
              <a:lnSpc>
                <a:spcPct val="150000"/>
              </a:lnSpc>
              <a:spcBef>
                <a:spcPts val="0"/>
              </a:spcBef>
              <a:spcAft>
                <a:spcPts val="0"/>
              </a:spcAft>
              <a:buSzPts val="1300"/>
              <a:buChar char="●"/>
            </a:pPr>
            <a:r>
              <a:rPr lang="en"/>
              <a:t>Highlight.js</a:t>
            </a:r>
            <a:endParaRPr/>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Architecture</a:t>
            </a:r>
            <a:endParaRPr/>
          </a:p>
        </p:txBody>
      </p:sp>
      <p:sp>
        <p:nvSpPr>
          <p:cNvPr id="255" name="Google Shape;255;p40"/>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Back End</a:t>
            </a:r>
            <a:endParaRPr/>
          </a:p>
          <a:p>
            <a:pPr indent="-298450" lvl="1" marL="914400" rtl="0" algn="l">
              <a:lnSpc>
                <a:spcPct val="150000"/>
              </a:lnSpc>
              <a:spcBef>
                <a:spcPts val="0"/>
              </a:spcBef>
              <a:spcAft>
                <a:spcPts val="0"/>
              </a:spcAft>
              <a:buSzPts val="1100"/>
              <a:buChar char="○"/>
            </a:pPr>
            <a:r>
              <a:rPr lang="en"/>
              <a:t>Loosely coupled</a:t>
            </a:r>
            <a:endParaRPr/>
          </a:p>
          <a:p>
            <a:pPr indent="-298450" lvl="1" marL="914400" rtl="0" algn="l">
              <a:lnSpc>
                <a:spcPct val="150000"/>
              </a:lnSpc>
              <a:spcBef>
                <a:spcPts val="0"/>
              </a:spcBef>
              <a:spcAft>
                <a:spcPts val="0"/>
              </a:spcAft>
              <a:buSzPts val="1100"/>
              <a:buChar char="○"/>
            </a:pPr>
            <a:r>
              <a:rPr lang="en"/>
              <a:t>REST api (returns json)</a:t>
            </a:r>
            <a:endParaRPr/>
          </a:p>
          <a:p>
            <a:pPr indent="-311150" lvl="0" marL="457200" rtl="0" algn="l">
              <a:lnSpc>
                <a:spcPct val="150000"/>
              </a:lnSpc>
              <a:spcBef>
                <a:spcPts val="0"/>
              </a:spcBef>
              <a:spcAft>
                <a:spcPts val="0"/>
              </a:spcAft>
              <a:buSzPts val="1300"/>
              <a:buChar char="●"/>
            </a:pPr>
            <a:r>
              <a:rPr lang="en"/>
              <a:t>Front End</a:t>
            </a:r>
            <a:endParaRPr/>
          </a:p>
          <a:p>
            <a:pPr indent="-298450" lvl="1" marL="914400" rtl="0" algn="l">
              <a:lnSpc>
                <a:spcPct val="150000"/>
              </a:lnSpc>
              <a:spcBef>
                <a:spcPts val="0"/>
              </a:spcBef>
              <a:spcAft>
                <a:spcPts val="0"/>
              </a:spcAft>
              <a:buSzPts val="1100"/>
              <a:buChar char="○"/>
            </a:pPr>
            <a:r>
              <a:rPr lang="en"/>
              <a:t>MVC</a:t>
            </a:r>
            <a:endParaRPr/>
          </a:p>
          <a:p>
            <a:pPr indent="-298450" lvl="1" marL="914400" rtl="0" algn="l">
              <a:lnSpc>
                <a:spcPct val="150000"/>
              </a:lnSpc>
              <a:spcBef>
                <a:spcPts val="0"/>
              </a:spcBef>
              <a:spcAft>
                <a:spcPts val="0"/>
              </a:spcAft>
              <a:buSzPts val="1100"/>
              <a:buChar char="○"/>
            </a:pPr>
            <a:r>
              <a:rPr lang="en"/>
              <a:t>Component: (3 files)</a:t>
            </a:r>
            <a:endParaRPr/>
          </a:p>
          <a:p>
            <a:pPr indent="-298450" lvl="2" marL="1371600" rtl="0" algn="l">
              <a:lnSpc>
                <a:spcPct val="150000"/>
              </a:lnSpc>
              <a:spcBef>
                <a:spcPts val="0"/>
              </a:spcBef>
              <a:spcAft>
                <a:spcPts val="0"/>
              </a:spcAft>
              <a:buSzPts val="1100"/>
              <a:buChar char="■"/>
            </a:pPr>
            <a:r>
              <a:rPr lang="en"/>
              <a:t>Template </a:t>
            </a:r>
            <a:endParaRPr/>
          </a:p>
          <a:p>
            <a:pPr indent="-298450" lvl="2" marL="1371600" rtl="0" algn="l">
              <a:lnSpc>
                <a:spcPct val="150000"/>
              </a:lnSpc>
              <a:spcBef>
                <a:spcPts val="0"/>
              </a:spcBef>
              <a:spcAft>
                <a:spcPts val="0"/>
              </a:spcAft>
              <a:buSzPts val="1100"/>
              <a:buChar char="■"/>
            </a:pPr>
            <a:r>
              <a:rPr lang="en"/>
              <a:t>Design (optional)</a:t>
            </a:r>
            <a:endParaRPr/>
          </a:p>
          <a:p>
            <a:pPr indent="-298450" lvl="2" marL="1371600" rtl="0" algn="l">
              <a:lnSpc>
                <a:spcPct val="150000"/>
              </a:lnSpc>
              <a:spcBef>
                <a:spcPts val="0"/>
              </a:spcBef>
              <a:spcAft>
                <a:spcPts val="0"/>
              </a:spcAft>
              <a:buSzPts val="1100"/>
              <a:buChar char="■"/>
            </a:pPr>
            <a:r>
              <a:rPr lang="en"/>
              <a:t>View (ts)</a:t>
            </a:r>
            <a:endParaRPr/>
          </a:p>
          <a:p>
            <a:pPr indent="-298450" lvl="1" marL="914400" rtl="0" algn="l">
              <a:lnSpc>
                <a:spcPct val="150000"/>
              </a:lnSpc>
              <a:spcBef>
                <a:spcPts val="0"/>
              </a:spcBef>
              <a:spcAft>
                <a:spcPts val="0"/>
              </a:spcAft>
              <a:buSzPts val="1100"/>
              <a:buChar char="○"/>
            </a:pPr>
            <a:r>
              <a:rPr lang="en"/>
              <a:t>Service </a:t>
            </a:r>
            <a:endParaRPr/>
          </a:p>
          <a:p>
            <a:pPr indent="-298450" lvl="2" marL="1371600" rtl="0" algn="l">
              <a:lnSpc>
                <a:spcPct val="150000"/>
              </a:lnSpc>
              <a:spcBef>
                <a:spcPts val="0"/>
              </a:spcBef>
              <a:spcAft>
                <a:spcPts val="0"/>
              </a:spcAft>
              <a:buSzPts val="1100"/>
              <a:buChar char="■"/>
            </a:pPr>
            <a:r>
              <a:rPr lang="en"/>
              <a:t>Responsible for service communication etc</a:t>
            </a:r>
            <a:endParaRPr/>
          </a:p>
          <a:p>
            <a:pPr indent="-298450" lvl="1" marL="914400" rtl="0" algn="l">
              <a:lnSpc>
                <a:spcPct val="150000"/>
              </a:lnSpc>
              <a:spcBef>
                <a:spcPts val="0"/>
              </a:spcBef>
              <a:spcAft>
                <a:spcPts val="0"/>
              </a:spcAft>
              <a:buSzPts val="1100"/>
              <a:buChar char="○"/>
            </a:pPr>
            <a:r>
              <a:rPr lang="en"/>
              <a:t>Dependency injection </a:t>
            </a:r>
            <a:endParaRPr/>
          </a:p>
          <a:p>
            <a:pPr indent="0" lvl="0" marL="914400" rtl="0" algn="l">
              <a:lnSpc>
                <a:spcPct val="150000"/>
              </a:lnSpc>
              <a:spcBef>
                <a:spcPts val="1600"/>
              </a:spcBef>
              <a:spcAft>
                <a:spcPts val="0"/>
              </a:spcAft>
              <a:buNone/>
            </a:pPr>
            <a:r>
              <a:t/>
            </a:r>
            <a:endParaRPr/>
          </a:p>
          <a:p>
            <a:pPr indent="0" lvl="0" marL="457200" rtl="0" algn="l">
              <a:lnSpc>
                <a:spcPct val="150000"/>
              </a:lnSpc>
              <a:spcBef>
                <a:spcPts val="1600"/>
              </a:spcBef>
              <a:spcAft>
                <a:spcPts val="0"/>
              </a:spcAft>
              <a:buNone/>
            </a:pPr>
            <a:r>
              <a:t/>
            </a:r>
            <a:endParaRPr/>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1"/>
          <p:cNvSpPr txBox="1"/>
          <p:nvPr>
            <p:ph type="title"/>
          </p:nvPr>
        </p:nvSpPr>
        <p:spPr>
          <a:xfrm>
            <a:off x="191400" y="606200"/>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Optimizations</a:t>
            </a:r>
            <a:endParaRPr/>
          </a:p>
        </p:txBody>
      </p:sp>
      <p:sp>
        <p:nvSpPr>
          <p:cNvPr id="261" name="Google Shape;261;p41"/>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NoSQL in mysql</a:t>
            </a:r>
            <a:endParaRPr/>
          </a:p>
          <a:p>
            <a:pPr indent="-311150" lvl="0" marL="457200" rtl="0" algn="l">
              <a:lnSpc>
                <a:spcPct val="150000"/>
              </a:lnSpc>
              <a:spcBef>
                <a:spcPts val="0"/>
              </a:spcBef>
              <a:spcAft>
                <a:spcPts val="0"/>
              </a:spcAft>
              <a:buSzPts val="1300"/>
              <a:buChar char="●"/>
            </a:pPr>
            <a:r>
              <a:rPr lang="en"/>
              <a:t>Stored some fields in json</a:t>
            </a:r>
            <a:endParaRPr/>
          </a:p>
          <a:p>
            <a:pPr indent="-311150" lvl="0" marL="457200" rtl="0" algn="l">
              <a:lnSpc>
                <a:spcPct val="150000"/>
              </a:lnSpc>
              <a:spcBef>
                <a:spcPts val="0"/>
              </a:spcBef>
              <a:spcAft>
                <a:spcPts val="0"/>
              </a:spcAft>
              <a:buSzPts val="1300"/>
              <a:buChar char="●"/>
            </a:pPr>
            <a:r>
              <a:rPr lang="en"/>
              <a:t>Added redundancy for optimizations</a:t>
            </a:r>
            <a:endParaRPr/>
          </a:p>
          <a:p>
            <a:pPr indent="-298450" lvl="1" marL="914400" rtl="0" algn="l">
              <a:lnSpc>
                <a:spcPct val="150000"/>
              </a:lnSpc>
              <a:spcBef>
                <a:spcPts val="0"/>
              </a:spcBef>
              <a:spcAft>
                <a:spcPts val="0"/>
              </a:spcAft>
              <a:buSzPts val="1100"/>
              <a:buChar char="○"/>
            </a:pPr>
            <a:r>
              <a:rPr lang="en"/>
              <a:t>Task contains username, profile picture,etc</a:t>
            </a:r>
            <a:endParaRPr/>
          </a:p>
          <a:p>
            <a:pPr indent="-311150" lvl="0" marL="457200" rtl="0" algn="l">
              <a:lnSpc>
                <a:spcPct val="150000"/>
              </a:lnSpc>
              <a:spcBef>
                <a:spcPts val="0"/>
              </a:spcBef>
              <a:spcAft>
                <a:spcPts val="0"/>
              </a:spcAft>
              <a:buSzPts val="1300"/>
              <a:buChar char="●"/>
            </a:pPr>
            <a:r>
              <a:rPr lang="en"/>
              <a:t>No searching with “%something%”</a:t>
            </a:r>
            <a:endParaRPr/>
          </a:p>
          <a:p>
            <a:pPr indent="-311150" lvl="0" marL="457200" rtl="0" algn="l">
              <a:lnSpc>
                <a:spcPct val="150000"/>
              </a:lnSpc>
              <a:spcBef>
                <a:spcPts val="0"/>
              </a:spcBef>
              <a:spcAft>
                <a:spcPts val="0"/>
              </a:spcAft>
              <a:buSzPts val="1300"/>
              <a:buChar char="●"/>
            </a:pPr>
            <a:r>
              <a:rPr lang="en"/>
              <a:t>authentication...</a:t>
            </a:r>
            <a:endParaRPr/>
          </a:p>
          <a:p>
            <a:pPr indent="0" lvl="0" marL="0" rtl="0" algn="l">
              <a:lnSpc>
                <a:spcPct val="150000"/>
              </a:lnSpc>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a:t>
            </a:r>
            <a:endParaRPr/>
          </a:p>
        </p:txBody>
      </p:sp>
      <p:sp>
        <p:nvSpPr>
          <p:cNvPr id="267" name="Google Shape;267;p42"/>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Didn’t use php sessions</a:t>
            </a:r>
            <a:endParaRPr/>
          </a:p>
          <a:p>
            <a:pPr indent="-311150" lvl="0" marL="457200" rtl="0" algn="l">
              <a:lnSpc>
                <a:spcPct val="150000"/>
              </a:lnSpc>
              <a:spcBef>
                <a:spcPts val="0"/>
              </a:spcBef>
              <a:spcAft>
                <a:spcPts val="0"/>
              </a:spcAft>
              <a:buSzPts val="1300"/>
              <a:buChar char="●"/>
            </a:pPr>
            <a:r>
              <a:rPr lang="en"/>
              <a:t>Gave user an encrypted token containing sufficient data.</a:t>
            </a:r>
            <a:endParaRPr/>
          </a:p>
          <a:p>
            <a:pPr indent="-311150" lvl="0" marL="457200" rtl="0" algn="l">
              <a:lnSpc>
                <a:spcPct val="150000"/>
              </a:lnSpc>
              <a:spcBef>
                <a:spcPts val="0"/>
              </a:spcBef>
              <a:spcAft>
                <a:spcPts val="0"/>
              </a:spcAft>
              <a:buSzPts val="1300"/>
              <a:buChar char="●"/>
            </a:pPr>
            <a:r>
              <a:rPr lang="en"/>
              <a:t>Token is required for some </a:t>
            </a:r>
            <a:r>
              <a:rPr lang="en"/>
              <a:t>endpoints</a:t>
            </a:r>
            <a:r>
              <a:rPr lang="en"/>
              <a:t>.</a:t>
            </a:r>
            <a:endParaRPr/>
          </a:p>
          <a:p>
            <a:pPr indent="-311150" lvl="0" marL="457200" rtl="0" algn="l">
              <a:lnSpc>
                <a:spcPct val="150000"/>
              </a:lnSpc>
              <a:spcBef>
                <a:spcPts val="0"/>
              </a:spcBef>
              <a:spcAft>
                <a:spcPts val="0"/>
              </a:spcAft>
              <a:buSzPts val="1300"/>
              <a:buChar char="●"/>
            </a:pPr>
            <a:r>
              <a:rPr lang="en"/>
              <a:t>We trust the token.</a:t>
            </a:r>
            <a:endParaRPr/>
          </a:p>
          <a:p>
            <a:pPr indent="-311150" lvl="0" marL="457200" rtl="0" algn="l">
              <a:lnSpc>
                <a:spcPct val="150000"/>
              </a:lnSpc>
              <a:spcBef>
                <a:spcPts val="0"/>
              </a:spcBef>
              <a:spcAft>
                <a:spcPts val="0"/>
              </a:spcAft>
              <a:buSzPts val="1300"/>
              <a:buChar char="●"/>
            </a:pPr>
            <a:r>
              <a:rPr lang="en"/>
              <a:t>No need to query database for authentication.</a:t>
            </a:r>
            <a:endParaRPr/>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a:t>
            </a:r>
            <a:endParaRPr/>
          </a:p>
        </p:txBody>
      </p:sp>
      <p:sp>
        <p:nvSpPr>
          <p:cNvPr id="273" name="Google Shape;273;p43"/>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Angular 6</a:t>
            </a:r>
            <a:endParaRPr/>
          </a:p>
          <a:p>
            <a:pPr indent="-311150" lvl="0" marL="457200" rtl="0" algn="l">
              <a:lnSpc>
                <a:spcPct val="150000"/>
              </a:lnSpc>
              <a:spcBef>
                <a:spcPts val="0"/>
              </a:spcBef>
              <a:spcAft>
                <a:spcPts val="0"/>
              </a:spcAft>
              <a:buSzPts val="1300"/>
              <a:buChar char="●"/>
            </a:pPr>
            <a:r>
              <a:rPr lang="en"/>
              <a:t>PhP</a:t>
            </a:r>
            <a:endParaRPr/>
          </a:p>
          <a:p>
            <a:pPr indent="-311150" lvl="0" marL="457200" rtl="0" algn="l">
              <a:lnSpc>
                <a:spcPct val="150000"/>
              </a:lnSpc>
              <a:spcBef>
                <a:spcPts val="0"/>
              </a:spcBef>
              <a:spcAft>
                <a:spcPts val="0"/>
              </a:spcAft>
              <a:buSzPts val="1300"/>
              <a:buChar char="●"/>
            </a:pPr>
            <a:r>
              <a:rPr lang="en"/>
              <a:t>HTML/CSS</a:t>
            </a:r>
            <a:endParaRPr/>
          </a:p>
          <a:p>
            <a:pPr indent="-311150" lvl="0" marL="457200" rtl="0" algn="l">
              <a:lnSpc>
                <a:spcPct val="150000"/>
              </a:lnSpc>
              <a:spcBef>
                <a:spcPts val="0"/>
              </a:spcBef>
              <a:spcAft>
                <a:spcPts val="0"/>
              </a:spcAft>
              <a:buSzPts val="1300"/>
              <a:buChar char="●"/>
            </a:pPr>
            <a:r>
              <a:rPr lang="en"/>
              <a:t>Typescript</a:t>
            </a:r>
            <a:r>
              <a:rPr lang="en"/>
              <a:t> and javascript</a:t>
            </a:r>
            <a:endParaRPr/>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7"/>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Thankyou!</a:t>
            </a:r>
            <a:endParaRPr sz="4800"/>
          </a:p>
          <a:p>
            <a:pPr indent="0" lvl="0" marL="0" rtl="0" algn="l">
              <a:spcBef>
                <a:spcPts val="0"/>
              </a:spcBef>
              <a:spcAft>
                <a:spcPts val="0"/>
              </a:spcAft>
              <a:buNone/>
            </a:pPr>
            <a:r>
              <a:t/>
            </a:r>
            <a:endParaRPr/>
          </a:p>
          <a:p>
            <a:pPr indent="0" lvl="0" marL="0" rtl="0" algn="l">
              <a:spcBef>
                <a:spcPts val="0"/>
              </a:spcBef>
              <a:spcAft>
                <a:spcPts val="0"/>
              </a:spcAft>
              <a:buNone/>
            </a:pPr>
            <a:r>
              <a:rPr lang="en" sz="2400"/>
              <a:t>no</a:t>
            </a:r>
            <a:r>
              <a:rPr lang="en"/>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06" name="Google Shape;106;p18"/>
          <p:cNvSpPr txBox="1"/>
          <p:nvPr/>
        </p:nvSpPr>
        <p:spPr>
          <a:xfrm>
            <a:off x="4920775" y="367375"/>
            <a:ext cx="3835200" cy="39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From decades the students of universities and colleges solve trivial problems from textbooks which have no link with professional life. So when they go in there profession they don't know how to deal with real life scenarios in their respective professions.</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rPr lang="en" sz="1800">
                <a:latin typeface="Montserrat"/>
                <a:ea typeface="Montserrat"/>
                <a:cs typeface="Montserrat"/>
                <a:sym typeface="Montserrat"/>
              </a:rPr>
              <a:t>Learning by studying long solved problems…</a:t>
            </a:r>
            <a:endParaRPr sz="1800">
              <a:latin typeface="Montserrat"/>
              <a:ea typeface="Montserrat"/>
              <a:cs typeface="Montserrat"/>
              <a:sym typeface="Montserrat"/>
            </a:endParaRPr>
          </a:p>
          <a:p>
            <a:pPr indent="0" lvl="0" marL="0" rtl="0" algn="l">
              <a:spcBef>
                <a:spcPts val="0"/>
              </a:spcBef>
              <a:spcAft>
                <a:spcPts val="0"/>
              </a:spcAft>
              <a:buNone/>
            </a:pPr>
            <a:r>
              <a:rPr lang="en" sz="1800">
                <a:latin typeface="Montserrat"/>
                <a:ea typeface="Montserrat"/>
                <a:cs typeface="Montserrat"/>
                <a:sym typeface="Montserrat"/>
              </a:rPr>
              <a:t>Gap between industry and education institutions</a:t>
            </a:r>
            <a:endParaRPr sz="1800">
              <a:latin typeface="Montserrat"/>
              <a:ea typeface="Montserrat"/>
              <a:cs typeface="Montserrat"/>
              <a:sym typeface="Montserrat"/>
            </a:endParaRPr>
          </a:p>
        </p:txBody>
      </p:sp>
      <p:sp>
        <p:nvSpPr>
          <p:cNvPr id="107" name="Google Shape;107;p18"/>
          <p:cNvSpPr txBox="1"/>
          <p:nvPr>
            <p:ph type="title"/>
          </p:nvPr>
        </p:nvSpPr>
        <p:spPr>
          <a:xfrm>
            <a:off x="730000" y="30058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people do today</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Proposal</a:t>
            </a:r>
            <a:endParaRPr/>
          </a:p>
        </p:txBody>
      </p:sp>
      <p:sp>
        <p:nvSpPr>
          <p:cNvPr id="113" name="Google Shape;113;p19"/>
          <p:cNvSpPr txBox="1"/>
          <p:nvPr/>
        </p:nvSpPr>
        <p:spPr>
          <a:xfrm>
            <a:off x="379375" y="1668325"/>
            <a:ext cx="7078800" cy="3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Montserrat"/>
                <a:ea typeface="Montserrat"/>
                <a:cs typeface="Montserrat"/>
                <a:sym typeface="Montserrat"/>
              </a:rPr>
              <a:t>We are building a platform where we connect the industries having loads of technical, business, IT and mathematical problems. The students who want to have a practical experience in their field, solve them for free.</a:t>
            </a:r>
            <a:endParaRPr sz="2400">
              <a:solidFill>
                <a:srgbClr val="434343"/>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19" name="Google Shape;119;p20"/>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Solve Real</a:t>
            </a:r>
            <a:endParaRPr/>
          </a:p>
          <a:p>
            <a:pPr indent="0" lvl="0" marL="0" rtl="0" algn="l">
              <a:spcBef>
                <a:spcPts val="0"/>
              </a:spcBef>
              <a:spcAft>
                <a:spcPts val="0"/>
              </a:spcAft>
              <a:buNone/>
            </a:pPr>
            <a:r>
              <a:rPr b="0" lang="en"/>
              <a:t>01</a:t>
            </a:r>
            <a:endParaRPr b="0"/>
          </a:p>
        </p:txBody>
      </p:sp>
      <p:pic>
        <p:nvPicPr>
          <p:cNvPr id="120" name="Google Shape;120;p20"/>
          <p:cNvPicPr preferRelativeResize="0"/>
          <p:nvPr/>
        </p:nvPicPr>
        <p:blipFill rotWithShape="1">
          <a:blip r:embed="rId3">
            <a:alphaModFix/>
          </a:blip>
          <a:srcRect b="250" l="0" r="0" t="-250"/>
          <a:stretch/>
        </p:blipFill>
        <p:spPr>
          <a:xfrm>
            <a:off x="4970475" y="821675"/>
            <a:ext cx="3781900" cy="3781950"/>
          </a:xfrm>
          <a:prstGeom prst="rect">
            <a:avLst/>
          </a:prstGeom>
          <a:noFill/>
          <a:ln>
            <a:noFill/>
          </a:ln>
        </p:spPr>
      </p:pic>
      <p:sp>
        <p:nvSpPr>
          <p:cNvPr id="121" name="Google Shape;121;p20"/>
          <p:cNvSpPr txBox="1"/>
          <p:nvPr/>
        </p:nvSpPr>
        <p:spPr>
          <a:xfrm>
            <a:off x="379375" y="1668325"/>
            <a:ext cx="2379000" cy="3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Montserrat"/>
                <a:ea typeface="Montserrat"/>
                <a:cs typeface="Montserrat"/>
                <a:sym typeface="Montserrat"/>
              </a:rPr>
              <a:t>Learn by solving real world, trending problems in the industry.</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800">
                <a:solidFill>
                  <a:srgbClr val="FFFFFF"/>
                </a:solidFill>
                <a:latin typeface="Montserrat"/>
                <a:ea typeface="Montserrat"/>
                <a:cs typeface="Montserrat"/>
                <a:sym typeface="Montserrat"/>
              </a:rPr>
              <a:t>-no need to learn by reinventing the wheel.</a:t>
            </a:r>
            <a:endParaRPr sz="1800">
              <a:solidFill>
                <a:srgbClr val="FFFFFF"/>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300" y="500925"/>
            <a:ext cx="3704400" cy="11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Solutions</a:t>
            </a:r>
            <a:endParaRPr/>
          </a:p>
          <a:p>
            <a:pPr indent="0" lvl="0" marL="0" rtl="0" algn="l">
              <a:spcBef>
                <a:spcPts val="0"/>
              </a:spcBef>
              <a:spcAft>
                <a:spcPts val="0"/>
              </a:spcAft>
              <a:buNone/>
            </a:pPr>
            <a:r>
              <a:rPr b="0" lang="en"/>
              <a:t>02</a:t>
            </a:r>
            <a:endParaRPr b="0"/>
          </a:p>
          <a:p>
            <a:pPr indent="0" lvl="0" marL="0" rtl="0" algn="l">
              <a:spcBef>
                <a:spcPts val="0"/>
              </a:spcBef>
              <a:spcAft>
                <a:spcPts val="0"/>
              </a:spcAft>
              <a:buNone/>
            </a:pPr>
            <a:r>
              <a:t/>
            </a:r>
            <a:endParaRPr/>
          </a:p>
        </p:txBody>
      </p:sp>
      <p:sp>
        <p:nvSpPr>
          <p:cNvPr id="127" name="Google Shape;127;p21"/>
          <p:cNvSpPr txBox="1"/>
          <p:nvPr/>
        </p:nvSpPr>
        <p:spPr>
          <a:xfrm>
            <a:off x="379375" y="1668325"/>
            <a:ext cx="2379000" cy="13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Montserrat"/>
                <a:ea typeface="Montserrat"/>
                <a:cs typeface="Montserrat"/>
                <a:sym typeface="Montserrat"/>
              </a:rPr>
              <a:t>Industry gets simple or independant tasks done for free.</a:t>
            </a:r>
            <a:endParaRPr sz="1800">
              <a:solidFill>
                <a:srgbClr val="FFFFFF"/>
              </a:solidFill>
              <a:latin typeface="Montserrat"/>
              <a:ea typeface="Montserrat"/>
              <a:cs typeface="Montserrat"/>
              <a:sym typeface="Montserrat"/>
            </a:endParaRPr>
          </a:p>
        </p:txBody>
      </p:sp>
      <p:pic>
        <p:nvPicPr>
          <p:cNvPr id="128" name="Google Shape;128;p21"/>
          <p:cNvPicPr preferRelativeResize="0"/>
          <p:nvPr/>
        </p:nvPicPr>
        <p:blipFill>
          <a:blip r:embed="rId3">
            <a:alphaModFix/>
          </a:blip>
          <a:stretch>
            <a:fillRect/>
          </a:stretch>
        </p:blipFill>
        <p:spPr>
          <a:xfrm>
            <a:off x="5149225" y="1215275"/>
            <a:ext cx="3028950" cy="3028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happy...</a:t>
            </a:r>
            <a:endParaRPr/>
          </a:p>
          <a:p>
            <a:pPr indent="0" lvl="0" marL="0" rtl="0" algn="l">
              <a:spcBef>
                <a:spcPts val="0"/>
              </a:spcBef>
              <a:spcAft>
                <a:spcPts val="0"/>
              </a:spcAft>
              <a:buNone/>
            </a:pPr>
            <a:r>
              <a:rPr b="0" lang="en"/>
              <a:t>03</a:t>
            </a:r>
            <a:endParaRPr/>
          </a:p>
        </p:txBody>
      </p:sp>
      <p:pic>
        <p:nvPicPr>
          <p:cNvPr id="134" name="Google Shape;134;p22"/>
          <p:cNvPicPr preferRelativeResize="0"/>
          <p:nvPr/>
        </p:nvPicPr>
        <p:blipFill rotWithShape="1">
          <a:blip r:embed="rId3">
            <a:alphaModFix/>
          </a:blip>
          <a:srcRect b="0" l="0" r="0" t="0"/>
          <a:stretch/>
        </p:blipFill>
        <p:spPr>
          <a:xfrm>
            <a:off x="6294025" y="2028375"/>
            <a:ext cx="1440200" cy="1440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Desktop</a:t>
            </a:r>
            <a:endParaRPr/>
          </a:p>
        </p:txBody>
      </p:sp>
      <p:sp>
        <p:nvSpPr>
          <p:cNvPr id="140" name="Google Shape;140;p23"/>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Single page </a:t>
            </a:r>
            <a:r>
              <a:rPr lang="en"/>
              <a:t>application</a:t>
            </a:r>
            <a:endParaRPr/>
          </a:p>
          <a:p>
            <a:pPr indent="-311150" lvl="0" marL="457200" rtl="0" algn="l">
              <a:lnSpc>
                <a:spcPct val="150000"/>
              </a:lnSpc>
              <a:spcBef>
                <a:spcPts val="0"/>
              </a:spcBef>
              <a:spcAft>
                <a:spcPts val="0"/>
              </a:spcAft>
              <a:buSzPts val="1300"/>
              <a:buChar char="●"/>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